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5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13"/>
  </p:normalViewPr>
  <p:slideViewPr>
    <p:cSldViewPr snapToGrid="0" snapToObjects="1">
      <p:cViewPr>
        <p:scale>
          <a:sx n="95" d="100"/>
          <a:sy n="95" d="100"/>
        </p:scale>
        <p:origin x="128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E2D40-C90F-7A44-B511-4181687A8A11}" type="datetimeFigureOut">
              <a:rPr lang="en-AU" smtClean="0"/>
              <a:t>19/4/17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9F599-069D-A44F-8F60-C03EA469098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516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9F599-069D-A44F-8F60-C03EA469098A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485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9F599-069D-A44F-8F60-C03EA469098A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1066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9F599-069D-A44F-8F60-C03EA469098A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176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237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7455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315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510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37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50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2486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488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85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6609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996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0B35D-C0DF-464B-8D39-46638F0A423A}" type="datetimeFigureOut">
              <a:rPr lang="en-AU" smtClean="0"/>
              <a:t>19/4/17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8065B-C695-F646-B4D9-85FD2690F2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688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User Requirements and </a:t>
            </a:r>
            <a:br>
              <a:rPr lang="en-AU" dirty="0" smtClean="0"/>
            </a:br>
            <a:r>
              <a:rPr lang="en-AU" dirty="0" smtClean="0"/>
              <a:t>Add-on Software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17349"/>
            <a:ext cx="9144000" cy="165576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AU" i="1" dirty="0" smtClean="0">
                <a:solidFill>
                  <a:schemeClr val="bg2">
                    <a:lumMod val="50000"/>
                  </a:schemeClr>
                </a:solidFill>
              </a:rPr>
              <a:t>Commodity accounting software satisfies many small business needs.  As business grow their requirement can outpace the software.</a:t>
            </a:r>
          </a:p>
          <a:p>
            <a:pPr algn="l"/>
            <a:r>
              <a:rPr lang="en-AU" i="1" dirty="0" smtClean="0">
                <a:solidFill>
                  <a:schemeClr val="bg2">
                    <a:lumMod val="50000"/>
                  </a:schemeClr>
                </a:solidFill>
              </a:rPr>
              <a:t>A range of add-on solutions are available to service the function shortfalls and  provide best of breed features at reasonable cost. This slide deck proposes a process to help understand and fill functional gaps</a:t>
            </a:r>
            <a:endParaRPr lang="en-AU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43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Take-</a:t>
            </a:r>
            <a:r>
              <a:rPr lang="en-AU" dirty="0" err="1" smtClean="0"/>
              <a:t>Aways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your clients needs</a:t>
            </a:r>
          </a:p>
          <a:p>
            <a:pPr lvl="1"/>
            <a:r>
              <a:rPr lang="en-AU" dirty="0" smtClean="0"/>
              <a:t>Don’t force fit what you have</a:t>
            </a:r>
          </a:p>
          <a:p>
            <a:pPr lvl="1"/>
            <a:r>
              <a:rPr lang="en-AU" dirty="0" smtClean="0"/>
              <a:t>Empathise and respond to their needs</a:t>
            </a:r>
          </a:p>
          <a:p>
            <a:r>
              <a:rPr lang="en-AU" dirty="0" smtClean="0"/>
              <a:t>Document and Analyse and Investigate</a:t>
            </a:r>
          </a:p>
          <a:p>
            <a:pPr lvl="1"/>
            <a:r>
              <a:rPr lang="en-AU" dirty="0" smtClean="0"/>
              <a:t>300 Add-ons at MYOB alone </a:t>
            </a:r>
          </a:p>
          <a:p>
            <a:pPr lvl="1"/>
            <a:r>
              <a:rPr lang="en-AU" dirty="0" smtClean="0"/>
              <a:t>Don’t jump to what looks good </a:t>
            </a:r>
          </a:p>
          <a:p>
            <a:pPr lvl="1"/>
            <a:r>
              <a:rPr lang="en-AU" dirty="0" smtClean="0"/>
              <a:t>Choose what meets your clients needs</a:t>
            </a:r>
          </a:p>
          <a:p>
            <a:r>
              <a:rPr lang="en-AU" dirty="0" smtClean="0"/>
              <a:t>Create proposals with Supporting Analysis</a:t>
            </a:r>
          </a:p>
          <a:p>
            <a:pPr lvl="1"/>
            <a:r>
              <a:rPr lang="en-AU" dirty="0" smtClean="0"/>
              <a:t>Reinforces their original need</a:t>
            </a:r>
          </a:p>
          <a:p>
            <a:pPr lvl="1"/>
            <a:r>
              <a:rPr lang="en-AU" dirty="0" smtClean="0"/>
              <a:t>Creates empathy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27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Matching User needs to Software Features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241" y="2108013"/>
            <a:ext cx="10515600" cy="4351338"/>
          </a:xfrm>
        </p:spPr>
        <p:txBody>
          <a:bodyPr/>
          <a:lstStyle/>
          <a:p>
            <a:r>
              <a:rPr lang="en-AU" dirty="0" smtClean="0"/>
              <a:t>Commodity Software like MYOB</a:t>
            </a:r>
          </a:p>
          <a:p>
            <a:pPr lvl="1"/>
            <a:r>
              <a:rPr lang="en-AU" dirty="0" smtClean="0"/>
              <a:t>Fantastic value for money</a:t>
            </a:r>
          </a:p>
          <a:p>
            <a:pPr lvl="1"/>
            <a:r>
              <a:rPr lang="en-AU" dirty="0" smtClean="0"/>
              <a:t>Feature Rich</a:t>
            </a:r>
          </a:p>
          <a:p>
            <a:r>
              <a:rPr lang="en-AU" dirty="0" smtClean="0"/>
              <a:t>Business are the NOT the same</a:t>
            </a:r>
          </a:p>
          <a:p>
            <a:pPr lvl="1"/>
            <a:r>
              <a:rPr lang="en-AU" dirty="0" smtClean="0"/>
              <a:t>Differences in scale</a:t>
            </a:r>
          </a:p>
          <a:p>
            <a:pPr lvl="1"/>
            <a:r>
              <a:rPr lang="en-AU" dirty="0" smtClean="0"/>
              <a:t>Multi-location complexity </a:t>
            </a:r>
          </a:p>
          <a:p>
            <a:pPr lvl="1"/>
            <a:r>
              <a:rPr lang="en-AU" dirty="0" smtClean="0"/>
              <a:t>Large vs Small business</a:t>
            </a:r>
          </a:p>
          <a:p>
            <a:r>
              <a:rPr lang="en-AU" dirty="0" smtClean="0"/>
              <a:t>Gaps in Functionality need to be understood and addressed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623" y="1825625"/>
            <a:ext cx="1625600" cy="3073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357" y="1851025"/>
            <a:ext cx="1600200" cy="304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691" y="1825625"/>
            <a:ext cx="1638300" cy="307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48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H="1" flipV="1">
            <a:off x="2363190" y="1306286"/>
            <a:ext cx="96231" cy="4479659"/>
          </a:xfrm>
          <a:prstGeom prst="straightConnector1">
            <a:avLst/>
          </a:prstGeom>
          <a:ln w="412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59421" y="5785945"/>
            <a:ext cx="6873765" cy="0"/>
          </a:xfrm>
          <a:prstGeom prst="straightConnector1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490952" y="3168856"/>
            <a:ext cx="6495393" cy="1876110"/>
          </a:xfrm>
          <a:custGeom>
            <a:avLst/>
            <a:gdLst>
              <a:gd name="connsiteX0" fmla="*/ 0 w 5186855"/>
              <a:gd name="connsiteY0" fmla="*/ 204965 h 1277020"/>
              <a:gd name="connsiteX1" fmla="*/ 0 w 5186855"/>
              <a:gd name="connsiteY1" fmla="*/ 204965 h 1277020"/>
              <a:gd name="connsiteX2" fmla="*/ 141889 w 5186855"/>
              <a:gd name="connsiteY2" fmla="*/ 189199 h 1277020"/>
              <a:gd name="connsiteX3" fmla="*/ 236482 w 5186855"/>
              <a:gd name="connsiteY3" fmla="*/ 157668 h 1277020"/>
              <a:gd name="connsiteX4" fmla="*/ 283779 w 5186855"/>
              <a:gd name="connsiteY4" fmla="*/ 141903 h 1277020"/>
              <a:gd name="connsiteX5" fmla="*/ 425669 w 5186855"/>
              <a:gd name="connsiteY5" fmla="*/ 110372 h 1277020"/>
              <a:gd name="connsiteX6" fmla="*/ 504496 w 5186855"/>
              <a:gd name="connsiteY6" fmla="*/ 94606 h 1277020"/>
              <a:gd name="connsiteX7" fmla="*/ 693682 w 5186855"/>
              <a:gd name="connsiteY7" fmla="*/ 63075 h 1277020"/>
              <a:gd name="connsiteX8" fmla="*/ 819807 w 5186855"/>
              <a:gd name="connsiteY8" fmla="*/ 31544 h 1277020"/>
              <a:gd name="connsiteX9" fmla="*/ 930165 w 5186855"/>
              <a:gd name="connsiteY9" fmla="*/ 13 h 1277020"/>
              <a:gd name="connsiteX10" fmla="*/ 2017986 w 5186855"/>
              <a:gd name="connsiteY10" fmla="*/ 646399 h 1277020"/>
              <a:gd name="connsiteX11" fmla="*/ 2916620 w 5186855"/>
              <a:gd name="connsiteY11" fmla="*/ 1277020 h 1277020"/>
              <a:gd name="connsiteX12" fmla="*/ 3310758 w 5186855"/>
              <a:gd name="connsiteY12" fmla="*/ 78841 h 1277020"/>
              <a:gd name="connsiteX13" fmla="*/ 4414345 w 5186855"/>
              <a:gd name="connsiteY13" fmla="*/ 189199 h 1277020"/>
              <a:gd name="connsiteX14" fmla="*/ 5186855 w 5186855"/>
              <a:gd name="connsiteY14" fmla="*/ 1198192 h 1277020"/>
              <a:gd name="connsiteX15" fmla="*/ 5186855 w 5186855"/>
              <a:gd name="connsiteY15" fmla="*/ 1198192 h 127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86855" h="1277020">
                <a:moveTo>
                  <a:pt x="0" y="204965"/>
                </a:moveTo>
                <a:lnTo>
                  <a:pt x="0" y="204965"/>
                </a:lnTo>
                <a:cubicBezTo>
                  <a:pt x="47296" y="199710"/>
                  <a:pt x="95226" y="198532"/>
                  <a:pt x="141889" y="189199"/>
                </a:cubicBezTo>
                <a:cubicBezTo>
                  <a:pt x="174480" y="182681"/>
                  <a:pt x="204951" y="168178"/>
                  <a:pt x="236482" y="157668"/>
                </a:cubicBezTo>
                <a:cubicBezTo>
                  <a:pt x="252248" y="152413"/>
                  <a:pt x="267483" y="145162"/>
                  <a:pt x="283779" y="141903"/>
                </a:cubicBezTo>
                <a:cubicBezTo>
                  <a:pt x="521511" y="94355"/>
                  <a:pt x="225301" y="154898"/>
                  <a:pt x="425669" y="110372"/>
                </a:cubicBezTo>
                <a:cubicBezTo>
                  <a:pt x="451827" y="104559"/>
                  <a:pt x="478108" y="99263"/>
                  <a:pt x="504496" y="94606"/>
                </a:cubicBezTo>
                <a:cubicBezTo>
                  <a:pt x="567455" y="83495"/>
                  <a:pt x="631659" y="78581"/>
                  <a:pt x="693682" y="63075"/>
                </a:cubicBezTo>
                <a:cubicBezTo>
                  <a:pt x="735724" y="52565"/>
                  <a:pt x="778695" y="45248"/>
                  <a:pt x="819807" y="31544"/>
                </a:cubicBezTo>
                <a:cubicBezTo>
                  <a:pt x="919385" y="-1649"/>
                  <a:pt x="881163" y="13"/>
                  <a:pt x="930165" y="13"/>
                </a:cubicBezTo>
                <a:lnTo>
                  <a:pt x="2017986" y="646399"/>
                </a:lnTo>
                <a:lnTo>
                  <a:pt x="2916620" y="1277020"/>
                </a:lnTo>
                <a:lnTo>
                  <a:pt x="3310758" y="78841"/>
                </a:lnTo>
                <a:lnTo>
                  <a:pt x="4414345" y="189199"/>
                </a:lnTo>
                <a:lnTo>
                  <a:pt x="5186855" y="1198192"/>
                </a:lnTo>
                <a:lnTo>
                  <a:pt x="5186855" y="1198192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93683" y="2984190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Functionality</a:t>
            </a:r>
            <a:endParaRPr lang="en-AU" b="1" dirty="0"/>
          </a:p>
        </p:txBody>
      </p:sp>
      <p:sp>
        <p:nvSpPr>
          <p:cNvPr id="13" name="Freeform 12"/>
          <p:cNvSpPr/>
          <p:nvPr/>
        </p:nvSpPr>
        <p:spPr>
          <a:xfrm>
            <a:off x="2648607" y="2286000"/>
            <a:ext cx="6148552" cy="1324303"/>
          </a:xfrm>
          <a:custGeom>
            <a:avLst/>
            <a:gdLst>
              <a:gd name="connsiteX0" fmla="*/ 0 w 5013434"/>
              <a:gd name="connsiteY0" fmla="*/ 882869 h 882869"/>
              <a:gd name="connsiteX1" fmla="*/ 1813034 w 5013434"/>
              <a:gd name="connsiteY1" fmla="*/ 457200 h 882869"/>
              <a:gd name="connsiteX2" fmla="*/ 2695903 w 5013434"/>
              <a:gd name="connsiteY2" fmla="*/ 0 h 882869"/>
              <a:gd name="connsiteX3" fmla="*/ 4256690 w 5013434"/>
              <a:gd name="connsiteY3" fmla="*/ 394138 h 882869"/>
              <a:gd name="connsiteX4" fmla="*/ 5013434 w 5013434"/>
              <a:gd name="connsiteY4" fmla="*/ 126125 h 882869"/>
              <a:gd name="connsiteX5" fmla="*/ 5013434 w 5013434"/>
              <a:gd name="connsiteY5" fmla="*/ 126125 h 8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3434" h="882869">
                <a:moveTo>
                  <a:pt x="0" y="882869"/>
                </a:moveTo>
                <a:lnTo>
                  <a:pt x="1813034" y="457200"/>
                </a:lnTo>
                <a:lnTo>
                  <a:pt x="2695903" y="0"/>
                </a:lnTo>
                <a:lnTo>
                  <a:pt x="4256690" y="394138"/>
                </a:lnTo>
                <a:lnTo>
                  <a:pt x="5013434" y="126125"/>
                </a:lnTo>
                <a:lnTo>
                  <a:pt x="5013434" y="126125"/>
                </a:lnTo>
              </a:path>
            </a:pathLst>
          </a:cu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4272455" y="851337"/>
            <a:ext cx="3750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smtClean="0"/>
              <a:t>Identify Gap </a:t>
            </a:r>
            <a:r>
              <a:rPr lang="en-AU" b="1" dirty="0" smtClean="0"/>
              <a:t>or Requirement Analysis</a:t>
            </a:r>
            <a:endParaRPr lang="en-A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986345" y="4240924"/>
            <a:ext cx="2040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rgbClr val="7030A0"/>
                </a:solidFill>
              </a:rPr>
              <a:t>Accounting System </a:t>
            </a:r>
          </a:p>
          <a:p>
            <a:r>
              <a:rPr lang="en-AU" b="1" dirty="0" smtClean="0">
                <a:solidFill>
                  <a:srgbClr val="7030A0"/>
                </a:solidFill>
              </a:rPr>
              <a:t>Features</a:t>
            </a:r>
            <a:endParaRPr lang="en-AU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6345" y="2152035"/>
            <a:ext cx="1520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The Business </a:t>
            </a:r>
          </a:p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Requirements</a:t>
            </a:r>
            <a:endParaRPr lang="en-A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6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H="1" flipV="1">
            <a:off x="2363190" y="1306286"/>
            <a:ext cx="96231" cy="4479659"/>
          </a:xfrm>
          <a:prstGeom prst="straightConnector1">
            <a:avLst/>
          </a:prstGeom>
          <a:ln w="412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90952" y="5691352"/>
            <a:ext cx="6873765" cy="0"/>
          </a:xfrm>
          <a:prstGeom prst="straightConnector1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490952" y="3168856"/>
            <a:ext cx="6495393" cy="1876110"/>
          </a:xfrm>
          <a:custGeom>
            <a:avLst/>
            <a:gdLst>
              <a:gd name="connsiteX0" fmla="*/ 0 w 5186855"/>
              <a:gd name="connsiteY0" fmla="*/ 204965 h 1277020"/>
              <a:gd name="connsiteX1" fmla="*/ 0 w 5186855"/>
              <a:gd name="connsiteY1" fmla="*/ 204965 h 1277020"/>
              <a:gd name="connsiteX2" fmla="*/ 141889 w 5186855"/>
              <a:gd name="connsiteY2" fmla="*/ 189199 h 1277020"/>
              <a:gd name="connsiteX3" fmla="*/ 236482 w 5186855"/>
              <a:gd name="connsiteY3" fmla="*/ 157668 h 1277020"/>
              <a:gd name="connsiteX4" fmla="*/ 283779 w 5186855"/>
              <a:gd name="connsiteY4" fmla="*/ 141903 h 1277020"/>
              <a:gd name="connsiteX5" fmla="*/ 425669 w 5186855"/>
              <a:gd name="connsiteY5" fmla="*/ 110372 h 1277020"/>
              <a:gd name="connsiteX6" fmla="*/ 504496 w 5186855"/>
              <a:gd name="connsiteY6" fmla="*/ 94606 h 1277020"/>
              <a:gd name="connsiteX7" fmla="*/ 693682 w 5186855"/>
              <a:gd name="connsiteY7" fmla="*/ 63075 h 1277020"/>
              <a:gd name="connsiteX8" fmla="*/ 819807 w 5186855"/>
              <a:gd name="connsiteY8" fmla="*/ 31544 h 1277020"/>
              <a:gd name="connsiteX9" fmla="*/ 930165 w 5186855"/>
              <a:gd name="connsiteY9" fmla="*/ 13 h 1277020"/>
              <a:gd name="connsiteX10" fmla="*/ 2017986 w 5186855"/>
              <a:gd name="connsiteY10" fmla="*/ 646399 h 1277020"/>
              <a:gd name="connsiteX11" fmla="*/ 2916620 w 5186855"/>
              <a:gd name="connsiteY11" fmla="*/ 1277020 h 1277020"/>
              <a:gd name="connsiteX12" fmla="*/ 3310758 w 5186855"/>
              <a:gd name="connsiteY12" fmla="*/ 78841 h 1277020"/>
              <a:gd name="connsiteX13" fmla="*/ 4414345 w 5186855"/>
              <a:gd name="connsiteY13" fmla="*/ 189199 h 1277020"/>
              <a:gd name="connsiteX14" fmla="*/ 5186855 w 5186855"/>
              <a:gd name="connsiteY14" fmla="*/ 1198192 h 1277020"/>
              <a:gd name="connsiteX15" fmla="*/ 5186855 w 5186855"/>
              <a:gd name="connsiteY15" fmla="*/ 1198192 h 127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86855" h="1277020">
                <a:moveTo>
                  <a:pt x="0" y="204965"/>
                </a:moveTo>
                <a:lnTo>
                  <a:pt x="0" y="204965"/>
                </a:lnTo>
                <a:cubicBezTo>
                  <a:pt x="47296" y="199710"/>
                  <a:pt x="95226" y="198532"/>
                  <a:pt x="141889" y="189199"/>
                </a:cubicBezTo>
                <a:cubicBezTo>
                  <a:pt x="174480" y="182681"/>
                  <a:pt x="204951" y="168178"/>
                  <a:pt x="236482" y="157668"/>
                </a:cubicBezTo>
                <a:cubicBezTo>
                  <a:pt x="252248" y="152413"/>
                  <a:pt x="267483" y="145162"/>
                  <a:pt x="283779" y="141903"/>
                </a:cubicBezTo>
                <a:cubicBezTo>
                  <a:pt x="521511" y="94355"/>
                  <a:pt x="225301" y="154898"/>
                  <a:pt x="425669" y="110372"/>
                </a:cubicBezTo>
                <a:cubicBezTo>
                  <a:pt x="451827" y="104559"/>
                  <a:pt x="478108" y="99263"/>
                  <a:pt x="504496" y="94606"/>
                </a:cubicBezTo>
                <a:cubicBezTo>
                  <a:pt x="567455" y="83495"/>
                  <a:pt x="631659" y="78581"/>
                  <a:pt x="693682" y="63075"/>
                </a:cubicBezTo>
                <a:cubicBezTo>
                  <a:pt x="735724" y="52565"/>
                  <a:pt x="778695" y="45248"/>
                  <a:pt x="819807" y="31544"/>
                </a:cubicBezTo>
                <a:cubicBezTo>
                  <a:pt x="919385" y="-1649"/>
                  <a:pt x="881163" y="13"/>
                  <a:pt x="930165" y="13"/>
                </a:cubicBezTo>
                <a:lnTo>
                  <a:pt x="2017986" y="646399"/>
                </a:lnTo>
                <a:lnTo>
                  <a:pt x="2916620" y="1277020"/>
                </a:lnTo>
                <a:lnTo>
                  <a:pt x="3310758" y="78841"/>
                </a:lnTo>
                <a:lnTo>
                  <a:pt x="4414345" y="189199"/>
                </a:lnTo>
                <a:lnTo>
                  <a:pt x="5186855" y="1198192"/>
                </a:lnTo>
                <a:lnTo>
                  <a:pt x="5186855" y="1198192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93683" y="2984190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Functionality</a:t>
            </a:r>
            <a:endParaRPr lang="en-AU" b="1" dirty="0"/>
          </a:p>
        </p:txBody>
      </p:sp>
      <p:sp>
        <p:nvSpPr>
          <p:cNvPr id="13" name="Freeform 12"/>
          <p:cNvSpPr/>
          <p:nvPr/>
        </p:nvSpPr>
        <p:spPr>
          <a:xfrm>
            <a:off x="2648607" y="2286000"/>
            <a:ext cx="6148552" cy="1324303"/>
          </a:xfrm>
          <a:custGeom>
            <a:avLst/>
            <a:gdLst>
              <a:gd name="connsiteX0" fmla="*/ 0 w 5013434"/>
              <a:gd name="connsiteY0" fmla="*/ 882869 h 882869"/>
              <a:gd name="connsiteX1" fmla="*/ 1813034 w 5013434"/>
              <a:gd name="connsiteY1" fmla="*/ 457200 h 882869"/>
              <a:gd name="connsiteX2" fmla="*/ 2695903 w 5013434"/>
              <a:gd name="connsiteY2" fmla="*/ 0 h 882869"/>
              <a:gd name="connsiteX3" fmla="*/ 4256690 w 5013434"/>
              <a:gd name="connsiteY3" fmla="*/ 394138 h 882869"/>
              <a:gd name="connsiteX4" fmla="*/ 5013434 w 5013434"/>
              <a:gd name="connsiteY4" fmla="*/ 126125 h 882869"/>
              <a:gd name="connsiteX5" fmla="*/ 5013434 w 5013434"/>
              <a:gd name="connsiteY5" fmla="*/ 126125 h 8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3434" h="882869">
                <a:moveTo>
                  <a:pt x="0" y="882869"/>
                </a:moveTo>
                <a:lnTo>
                  <a:pt x="1813034" y="457200"/>
                </a:lnTo>
                <a:lnTo>
                  <a:pt x="2695903" y="0"/>
                </a:lnTo>
                <a:lnTo>
                  <a:pt x="4256690" y="394138"/>
                </a:lnTo>
                <a:lnTo>
                  <a:pt x="5013434" y="126125"/>
                </a:lnTo>
                <a:lnTo>
                  <a:pt x="5013434" y="126125"/>
                </a:lnTo>
              </a:path>
            </a:pathLst>
          </a:cu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4272455" y="851337"/>
            <a:ext cx="2517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Fill Gap in Requirements</a:t>
            </a:r>
            <a:endParaRPr lang="en-A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986345" y="4240924"/>
            <a:ext cx="2040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rgbClr val="7030A0"/>
                </a:solidFill>
              </a:rPr>
              <a:t>Accounting System </a:t>
            </a:r>
          </a:p>
          <a:p>
            <a:r>
              <a:rPr lang="en-AU" b="1" dirty="0" smtClean="0">
                <a:solidFill>
                  <a:srgbClr val="7030A0"/>
                </a:solidFill>
              </a:rPr>
              <a:t>Features</a:t>
            </a:r>
            <a:endParaRPr lang="en-AU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6345" y="2152035"/>
            <a:ext cx="1520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The Business </a:t>
            </a:r>
          </a:p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Requirements</a:t>
            </a:r>
            <a:endParaRPr lang="en-A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074459" y="2393577"/>
            <a:ext cx="2514600" cy="2433917"/>
          </a:xfrm>
          <a:custGeom>
            <a:avLst/>
            <a:gdLst>
              <a:gd name="connsiteX0" fmla="*/ 0 w 2514600"/>
              <a:gd name="connsiteY0" fmla="*/ 887505 h 2433917"/>
              <a:gd name="connsiteX1" fmla="*/ 847165 w 2514600"/>
              <a:gd name="connsiteY1" fmla="*/ 658905 h 2433917"/>
              <a:gd name="connsiteX2" fmla="*/ 1882588 w 2514600"/>
              <a:gd name="connsiteY2" fmla="*/ 0 h 2433917"/>
              <a:gd name="connsiteX3" fmla="*/ 2501153 w 2514600"/>
              <a:gd name="connsiteY3" fmla="*/ 147917 h 2433917"/>
              <a:gd name="connsiteX4" fmla="*/ 2514600 w 2514600"/>
              <a:gd name="connsiteY4" fmla="*/ 739588 h 2433917"/>
              <a:gd name="connsiteX5" fmla="*/ 2017059 w 2514600"/>
              <a:gd name="connsiteY5" fmla="*/ 2433917 h 2433917"/>
              <a:gd name="connsiteX6" fmla="*/ 0 w 2514600"/>
              <a:gd name="connsiteY6" fmla="*/ 887505 h 2433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4600" h="2433917">
                <a:moveTo>
                  <a:pt x="0" y="887505"/>
                </a:moveTo>
                <a:lnTo>
                  <a:pt x="847165" y="658905"/>
                </a:lnTo>
                <a:lnTo>
                  <a:pt x="1882588" y="0"/>
                </a:lnTo>
                <a:lnTo>
                  <a:pt x="2501153" y="147917"/>
                </a:lnTo>
                <a:lnTo>
                  <a:pt x="2514600" y="739588"/>
                </a:lnTo>
                <a:lnTo>
                  <a:pt x="2017059" y="2433917"/>
                </a:lnTo>
                <a:lnTo>
                  <a:pt x="0" y="887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/>
          <p:cNvSpPr/>
          <p:nvPr/>
        </p:nvSpPr>
        <p:spPr>
          <a:xfrm>
            <a:off x="6642847" y="2595282"/>
            <a:ext cx="1371600" cy="739589"/>
          </a:xfrm>
          <a:custGeom>
            <a:avLst/>
            <a:gdLst>
              <a:gd name="connsiteX0" fmla="*/ 0 w 1371600"/>
              <a:gd name="connsiteY0" fmla="*/ 0 h 739589"/>
              <a:gd name="connsiteX1" fmla="*/ 1277471 w 1371600"/>
              <a:gd name="connsiteY1" fmla="*/ 376518 h 739589"/>
              <a:gd name="connsiteX2" fmla="*/ 1371600 w 1371600"/>
              <a:gd name="connsiteY2" fmla="*/ 739589 h 739589"/>
              <a:gd name="connsiteX3" fmla="*/ 40341 w 1371600"/>
              <a:gd name="connsiteY3" fmla="*/ 578224 h 739589"/>
              <a:gd name="connsiteX4" fmla="*/ 26894 w 1371600"/>
              <a:gd name="connsiteY4" fmla="*/ 80683 h 739589"/>
              <a:gd name="connsiteX5" fmla="*/ 0 w 1371600"/>
              <a:gd name="connsiteY5" fmla="*/ 0 h 73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1600" h="739589">
                <a:moveTo>
                  <a:pt x="0" y="0"/>
                </a:moveTo>
                <a:lnTo>
                  <a:pt x="1277471" y="376518"/>
                </a:lnTo>
                <a:lnTo>
                  <a:pt x="1371600" y="739589"/>
                </a:lnTo>
                <a:lnTo>
                  <a:pt x="40341" y="578224"/>
                </a:lnTo>
                <a:lnTo>
                  <a:pt x="26894" y="80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/>
          <p:cNvSpPr/>
          <p:nvPr/>
        </p:nvSpPr>
        <p:spPr>
          <a:xfrm>
            <a:off x="7987553" y="2595282"/>
            <a:ext cx="927847" cy="1936377"/>
          </a:xfrm>
          <a:custGeom>
            <a:avLst/>
            <a:gdLst>
              <a:gd name="connsiteX0" fmla="*/ 0 w 927847"/>
              <a:gd name="connsiteY0" fmla="*/ 363071 h 1936377"/>
              <a:gd name="connsiteX1" fmla="*/ 860612 w 927847"/>
              <a:gd name="connsiteY1" fmla="*/ 0 h 1936377"/>
              <a:gd name="connsiteX2" fmla="*/ 927847 w 927847"/>
              <a:gd name="connsiteY2" fmla="*/ 1936377 h 1936377"/>
              <a:gd name="connsiteX3" fmla="*/ 107576 w 927847"/>
              <a:gd name="connsiteY3" fmla="*/ 793377 h 1936377"/>
              <a:gd name="connsiteX4" fmla="*/ 0 w 927847"/>
              <a:gd name="connsiteY4" fmla="*/ 363071 h 193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7847" h="1936377">
                <a:moveTo>
                  <a:pt x="0" y="363071"/>
                </a:moveTo>
                <a:lnTo>
                  <a:pt x="860612" y="0"/>
                </a:lnTo>
                <a:lnTo>
                  <a:pt x="927847" y="1936377"/>
                </a:lnTo>
                <a:lnTo>
                  <a:pt x="107576" y="793377"/>
                </a:lnTo>
                <a:lnTo>
                  <a:pt x="0" y="36307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9024638" y="2979540"/>
            <a:ext cx="23207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2">
                    <a:lumMod val="75000"/>
                  </a:schemeClr>
                </a:solidFill>
              </a:rPr>
              <a:t>Add-On</a:t>
            </a:r>
            <a:r>
              <a:rPr lang="en-AU" dirty="0" smtClean="0"/>
              <a:t> </a:t>
            </a:r>
            <a:r>
              <a:rPr lang="en-AU" b="1" dirty="0" smtClean="0">
                <a:solidFill>
                  <a:schemeClr val="accent5">
                    <a:lumMod val="75000"/>
                  </a:schemeClr>
                </a:solidFill>
              </a:rPr>
              <a:t>Solutions</a:t>
            </a:r>
            <a:r>
              <a:rPr lang="en-AU" dirty="0" smtClean="0"/>
              <a:t> &amp; </a:t>
            </a:r>
          </a:p>
          <a:p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procedures</a:t>
            </a:r>
            <a:r>
              <a:rPr lang="en-AU" dirty="0" smtClean="0"/>
              <a:t> implement</a:t>
            </a:r>
          </a:p>
          <a:p>
            <a:r>
              <a:rPr lang="en-AU" dirty="0" smtClean="0"/>
              <a:t> user need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112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H="1" flipV="1">
            <a:off x="2363190" y="1306286"/>
            <a:ext cx="96231" cy="4479659"/>
          </a:xfrm>
          <a:prstGeom prst="straightConnector1">
            <a:avLst/>
          </a:prstGeom>
          <a:ln w="412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90952" y="5691352"/>
            <a:ext cx="6873765" cy="0"/>
          </a:xfrm>
          <a:prstGeom prst="straightConnector1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490952" y="3168856"/>
            <a:ext cx="6495393" cy="1876110"/>
          </a:xfrm>
          <a:custGeom>
            <a:avLst/>
            <a:gdLst>
              <a:gd name="connsiteX0" fmla="*/ 0 w 5186855"/>
              <a:gd name="connsiteY0" fmla="*/ 204965 h 1277020"/>
              <a:gd name="connsiteX1" fmla="*/ 0 w 5186855"/>
              <a:gd name="connsiteY1" fmla="*/ 204965 h 1277020"/>
              <a:gd name="connsiteX2" fmla="*/ 141889 w 5186855"/>
              <a:gd name="connsiteY2" fmla="*/ 189199 h 1277020"/>
              <a:gd name="connsiteX3" fmla="*/ 236482 w 5186855"/>
              <a:gd name="connsiteY3" fmla="*/ 157668 h 1277020"/>
              <a:gd name="connsiteX4" fmla="*/ 283779 w 5186855"/>
              <a:gd name="connsiteY4" fmla="*/ 141903 h 1277020"/>
              <a:gd name="connsiteX5" fmla="*/ 425669 w 5186855"/>
              <a:gd name="connsiteY5" fmla="*/ 110372 h 1277020"/>
              <a:gd name="connsiteX6" fmla="*/ 504496 w 5186855"/>
              <a:gd name="connsiteY6" fmla="*/ 94606 h 1277020"/>
              <a:gd name="connsiteX7" fmla="*/ 693682 w 5186855"/>
              <a:gd name="connsiteY7" fmla="*/ 63075 h 1277020"/>
              <a:gd name="connsiteX8" fmla="*/ 819807 w 5186855"/>
              <a:gd name="connsiteY8" fmla="*/ 31544 h 1277020"/>
              <a:gd name="connsiteX9" fmla="*/ 930165 w 5186855"/>
              <a:gd name="connsiteY9" fmla="*/ 13 h 1277020"/>
              <a:gd name="connsiteX10" fmla="*/ 2017986 w 5186855"/>
              <a:gd name="connsiteY10" fmla="*/ 646399 h 1277020"/>
              <a:gd name="connsiteX11" fmla="*/ 2916620 w 5186855"/>
              <a:gd name="connsiteY11" fmla="*/ 1277020 h 1277020"/>
              <a:gd name="connsiteX12" fmla="*/ 3310758 w 5186855"/>
              <a:gd name="connsiteY12" fmla="*/ 78841 h 1277020"/>
              <a:gd name="connsiteX13" fmla="*/ 4414345 w 5186855"/>
              <a:gd name="connsiteY13" fmla="*/ 189199 h 1277020"/>
              <a:gd name="connsiteX14" fmla="*/ 5186855 w 5186855"/>
              <a:gd name="connsiteY14" fmla="*/ 1198192 h 1277020"/>
              <a:gd name="connsiteX15" fmla="*/ 5186855 w 5186855"/>
              <a:gd name="connsiteY15" fmla="*/ 1198192 h 127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86855" h="1277020">
                <a:moveTo>
                  <a:pt x="0" y="204965"/>
                </a:moveTo>
                <a:lnTo>
                  <a:pt x="0" y="204965"/>
                </a:lnTo>
                <a:cubicBezTo>
                  <a:pt x="47296" y="199710"/>
                  <a:pt x="95226" y="198532"/>
                  <a:pt x="141889" y="189199"/>
                </a:cubicBezTo>
                <a:cubicBezTo>
                  <a:pt x="174480" y="182681"/>
                  <a:pt x="204951" y="168178"/>
                  <a:pt x="236482" y="157668"/>
                </a:cubicBezTo>
                <a:cubicBezTo>
                  <a:pt x="252248" y="152413"/>
                  <a:pt x="267483" y="145162"/>
                  <a:pt x="283779" y="141903"/>
                </a:cubicBezTo>
                <a:cubicBezTo>
                  <a:pt x="521511" y="94355"/>
                  <a:pt x="225301" y="154898"/>
                  <a:pt x="425669" y="110372"/>
                </a:cubicBezTo>
                <a:cubicBezTo>
                  <a:pt x="451827" y="104559"/>
                  <a:pt x="478108" y="99263"/>
                  <a:pt x="504496" y="94606"/>
                </a:cubicBezTo>
                <a:cubicBezTo>
                  <a:pt x="567455" y="83495"/>
                  <a:pt x="631659" y="78581"/>
                  <a:pt x="693682" y="63075"/>
                </a:cubicBezTo>
                <a:cubicBezTo>
                  <a:pt x="735724" y="52565"/>
                  <a:pt x="778695" y="45248"/>
                  <a:pt x="819807" y="31544"/>
                </a:cubicBezTo>
                <a:cubicBezTo>
                  <a:pt x="919385" y="-1649"/>
                  <a:pt x="881163" y="13"/>
                  <a:pt x="930165" y="13"/>
                </a:cubicBezTo>
                <a:lnTo>
                  <a:pt x="2017986" y="646399"/>
                </a:lnTo>
                <a:lnTo>
                  <a:pt x="2916620" y="1277020"/>
                </a:lnTo>
                <a:lnTo>
                  <a:pt x="3310758" y="78841"/>
                </a:lnTo>
                <a:lnTo>
                  <a:pt x="4414345" y="189199"/>
                </a:lnTo>
                <a:lnTo>
                  <a:pt x="5186855" y="1198192"/>
                </a:lnTo>
                <a:lnTo>
                  <a:pt x="5186855" y="1198192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93683" y="2984190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Functionality</a:t>
            </a:r>
            <a:endParaRPr lang="en-AU" b="1" dirty="0"/>
          </a:p>
        </p:txBody>
      </p:sp>
      <p:sp>
        <p:nvSpPr>
          <p:cNvPr id="13" name="Freeform 12"/>
          <p:cNvSpPr/>
          <p:nvPr/>
        </p:nvSpPr>
        <p:spPr>
          <a:xfrm>
            <a:off x="2648607" y="2286000"/>
            <a:ext cx="6148552" cy="1324303"/>
          </a:xfrm>
          <a:custGeom>
            <a:avLst/>
            <a:gdLst>
              <a:gd name="connsiteX0" fmla="*/ 0 w 5013434"/>
              <a:gd name="connsiteY0" fmla="*/ 882869 h 882869"/>
              <a:gd name="connsiteX1" fmla="*/ 1813034 w 5013434"/>
              <a:gd name="connsiteY1" fmla="*/ 457200 h 882869"/>
              <a:gd name="connsiteX2" fmla="*/ 2695903 w 5013434"/>
              <a:gd name="connsiteY2" fmla="*/ 0 h 882869"/>
              <a:gd name="connsiteX3" fmla="*/ 4256690 w 5013434"/>
              <a:gd name="connsiteY3" fmla="*/ 394138 h 882869"/>
              <a:gd name="connsiteX4" fmla="*/ 5013434 w 5013434"/>
              <a:gd name="connsiteY4" fmla="*/ 126125 h 882869"/>
              <a:gd name="connsiteX5" fmla="*/ 5013434 w 5013434"/>
              <a:gd name="connsiteY5" fmla="*/ 126125 h 8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3434" h="882869">
                <a:moveTo>
                  <a:pt x="0" y="882869"/>
                </a:moveTo>
                <a:lnTo>
                  <a:pt x="1813034" y="457200"/>
                </a:lnTo>
                <a:lnTo>
                  <a:pt x="2695903" y="0"/>
                </a:lnTo>
                <a:lnTo>
                  <a:pt x="4256690" y="394138"/>
                </a:lnTo>
                <a:lnTo>
                  <a:pt x="5013434" y="126125"/>
                </a:lnTo>
                <a:lnTo>
                  <a:pt x="5013434" y="126125"/>
                </a:lnTo>
              </a:path>
            </a:pathLst>
          </a:cu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4272455" y="851337"/>
            <a:ext cx="262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Fully Functional Outcome</a:t>
            </a:r>
            <a:endParaRPr lang="en-A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986345" y="4240924"/>
            <a:ext cx="2040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rgbClr val="7030A0"/>
                </a:solidFill>
              </a:rPr>
              <a:t>Accounting System </a:t>
            </a:r>
          </a:p>
          <a:p>
            <a:r>
              <a:rPr lang="en-AU" b="1" dirty="0" smtClean="0">
                <a:solidFill>
                  <a:srgbClr val="7030A0"/>
                </a:solidFill>
              </a:rPr>
              <a:t>Features</a:t>
            </a:r>
            <a:endParaRPr lang="en-AU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6345" y="2152035"/>
            <a:ext cx="1520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The Business </a:t>
            </a:r>
          </a:p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Requirements</a:t>
            </a:r>
            <a:endParaRPr lang="en-A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074459" y="2393577"/>
            <a:ext cx="2514600" cy="2433917"/>
          </a:xfrm>
          <a:custGeom>
            <a:avLst/>
            <a:gdLst>
              <a:gd name="connsiteX0" fmla="*/ 0 w 2514600"/>
              <a:gd name="connsiteY0" fmla="*/ 887505 h 2433917"/>
              <a:gd name="connsiteX1" fmla="*/ 847165 w 2514600"/>
              <a:gd name="connsiteY1" fmla="*/ 658905 h 2433917"/>
              <a:gd name="connsiteX2" fmla="*/ 1882588 w 2514600"/>
              <a:gd name="connsiteY2" fmla="*/ 0 h 2433917"/>
              <a:gd name="connsiteX3" fmla="*/ 2501153 w 2514600"/>
              <a:gd name="connsiteY3" fmla="*/ 147917 h 2433917"/>
              <a:gd name="connsiteX4" fmla="*/ 2514600 w 2514600"/>
              <a:gd name="connsiteY4" fmla="*/ 739588 h 2433917"/>
              <a:gd name="connsiteX5" fmla="*/ 2017059 w 2514600"/>
              <a:gd name="connsiteY5" fmla="*/ 2433917 h 2433917"/>
              <a:gd name="connsiteX6" fmla="*/ 0 w 2514600"/>
              <a:gd name="connsiteY6" fmla="*/ 887505 h 2433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4600" h="2433917">
                <a:moveTo>
                  <a:pt x="0" y="887505"/>
                </a:moveTo>
                <a:lnTo>
                  <a:pt x="847165" y="658905"/>
                </a:lnTo>
                <a:lnTo>
                  <a:pt x="1882588" y="0"/>
                </a:lnTo>
                <a:lnTo>
                  <a:pt x="2501153" y="147917"/>
                </a:lnTo>
                <a:lnTo>
                  <a:pt x="2514600" y="739588"/>
                </a:lnTo>
                <a:lnTo>
                  <a:pt x="2017059" y="2433917"/>
                </a:lnTo>
                <a:lnTo>
                  <a:pt x="0" y="887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/>
          <p:cNvSpPr/>
          <p:nvPr/>
        </p:nvSpPr>
        <p:spPr>
          <a:xfrm>
            <a:off x="6642847" y="2595282"/>
            <a:ext cx="1371600" cy="739589"/>
          </a:xfrm>
          <a:custGeom>
            <a:avLst/>
            <a:gdLst>
              <a:gd name="connsiteX0" fmla="*/ 0 w 1371600"/>
              <a:gd name="connsiteY0" fmla="*/ 0 h 739589"/>
              <a:gd name="connsiteX1" fmla="*/ 1277471 w 1371600"/>
              <a:gd name="connsiteY1" fmla="*/ 376518 h 739589"/>
              <a:gd name="connsiteX2" fmla="*/ 1371600 w 1371600"/>
              <a:gd name="connsiteY2" fmla="*/ 739589 h 739589"/>
              <a:gd name="connsiteX3" fmla="*/ 40341 w 1371600"/>
              <a:gd name="connsiteY3" fmla="*/ 578224 h 739589"/>
              <a:gd name="connsiteX4" fmla="*/ 26894 w 1371600"/>
              <a:gd name="connsiteY4" fmla="*/ 80683 h 739589"/>
              <a:gd name="connsiteX5" fmla="*/ 0 w 1371600"/>
              <a:gd name="connsiteY5" fmla="*/ 0 h 73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1600" h="739589">
                <a:moveTo>
                  <a:pt x="0" y="0"/>
                </a:moveTo>
                <a:lnTo>
                  <a:pt x="1277471" y="376518"/>
                </a:lnTo>
                <a:lnTo>
                  <a:pt x="1371600" y="739589"/>
                </a:lnTo>
                <a:lnTo>
                  <a:pt x="40341" y="578224"/>
                </a:lnTo>
                <a:lnTo>
                  <a:pt x="26894" y="80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/>
          <p:cNvSpPr/>
          <p:nvPr/>
        </p:nvSpPr>
        <p:spPr>
          <a:xfrm>
            <a:off x="7987553" y="2595282"/>
            <a:ext cx="927847" cy="1936377"/>
          </a:xfrm>
          <a:custGeom>
            <a:avLst/>
            <a:gdLst>
              <a:gd name="connsiteX0" fmla="*/ 0 w 927847"/>
              <a:gd name="connsiteY0" fmla="*/ 363071 h 1936377"/>
              <a:gd name="connsiteX1" fmla="*/ 860612 w 927847"/>
              <a:gd name="connsiteY1" fmla="*/ 0 h 1936377"/>
              <a:gd name="connsiteX2" fmla="*/ 927847 w 927847"/>
              <a:gd name="connsiteY2" fmla="*/ 1936377 h 1936377"/>
              <a:gd name="connsiteX3" fmla="*/ 107576 w 927847"/>
              <a:gd name="connsiteY3" fmla="*/ 793377 h 1936377"/>
              <a:gd name="connsiteX4" fmla="*/ 0 w 927847"/>
              <a:gd name="connsiteY4" fmla="*/ 363071 h 193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7847" h="1936377">
                <a:moveTo>
                  <a:pt x="0" y="363071"/>
                </a:moveTo>
                <a:lnTo>
                  <a:pt x="860612" y="0"/>
                </a:lnTo>
                <a:lnTo>
                  <a:pt x="927847" y="1936377"/>
                </a:lnTo>
                <a:lnTo>
                  <a:pt x="107576" y="793377"/>
                </a:lnTo>
                <a:lnTo>
                  <a:pt x="0" y="36307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9024638" y="2979540"/>
            <a:ext cx="23207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2">
                    <a:lumMod val="75000"/>
                  </a:schemeClr>
                </a:solidFill>
              </a:rPr>
              <a:t>Add-On</a:t>
            </a:r>
            <a:r>
              <a:rPr lang="en-AU" dirty="0" smtClean="0"/>
              <a:t> </a:t>
            </a:r>
            <a:r>
              <a:rPr lang="en-AU" b="1" dirty="0" smtClean="0">
                <a:solidFill>
                  <a:schemeClr val="accent5">
                    <a:lumMod val="75000"/>
                  </a:schemeClr>
                </a:solidFill>
              </a:rPr>
              <a:t>Solutions</a:t>
            </a:r>
            <a:r>
              <a:rPr lang="en-AU" dirty="0" smtClean="0"/>
              <a:t> &amp; </a:t>
            </a:r>
          </a:p>
          <a:p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procedures</a:t>
            </a:r>
            <a:r>
              <a:rPr lang="en-AU" dirty="0" smtClean="0"/>
              <a:t> implement</a:t>
            </a:r>
          </a:p>
          <a:p>
            <a:r>
              <a:rPr lang="en-AU" dirty="0" smtClean="0"/>
              <a:t> user need</a:t>
            </a:r>
            <a:endParaRPr lang="en-AU" dirty="0"/>
          </a:p>
        </p:txBody>
      </p:sp>
      <p:sp>
        <p:nvSpPr>
          <p:cNvPr id="14" name="Freeform 13"/>
          <p:cNvSpPr/>
          <p:nvPr/>
        </p:nvSpPr>
        <p:spPr>
          <a:xfrm>
            <a:off x="2702858" y="2380129"/>
            <a:ext cx="6251955" cy="3294530"/>
          </a:xfrm>
          <a:custGeom>
            <a:avLst/>
            <a:gdLst>
              <a:gd name="connsiteX0" fmla="*/ 0 w 6199094"/>
              <a:gd name="connsiteY0" fmla="*/ 1331259 h 3294530"/>
              <a:gd name="connsiteX1" fmla="*/ 2205317 w 6199094"/>
              <a:gd name="connsiteY1" fmla="*/ 699247 h 3294530"/>
              <a:gd name="connsiteX2" fmla="*/ 3267635 w 6199094"/>
              <a:gd name="connsiteY2" fmla="*/ 0 h 3294530"/>
              <a:gd name="connsiteX3" fmla="*/ 5163670 w 6199094"/>
              <a:gd name="connsiteY3" fmla="*/ 591671 h 3294530"/>
              <a:gd name="connsiteX4" fmla="*/ 6104965 w 6199094"/>
              <a:gd name="connsiteY4" fmla="*/ 161365 h 3294530"/>
              <a:gd name="connsiteX5" fmla="*/ 6199094 w 6199094"/>
              <a:gd name="connsiteY5" fmla="*/ 3254189 h 3294530"/>
              <a:gd name="connsiteX6" fmla="*/ 13447 w 6199094"/>
              <a:gd name="connsiteY6" fmla="*/ 3294530 h 3294530"/>
              <a:gd name="connsiteX7" fmla="*/ 0 w 6199094"/>
              <a:gd name="connsiteY7" fmla="*/ 1331259 h 329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99094" h="3294530">
                <a:moveTo>
                  <a:pt x="0" y="1331259"/>
                </a:moveTo>
                <a:lnTo>
                  <a:pt x="2205317" y="699247"/>
                </a:lnTo>
                <a:lnTo>
                  <a:pt x="3267635" y="0"/>
                </a:lnTo>
                <a:lnTo>
                  <a:pt x="5163670" y="591671"/>
                </a:lnTo>
                <a:lnTo>
                  <a:pt x="6104965" y="161365"/>
                </a:lnTo>
                <a:lnTo>
                  <a:pt x="6199094" y="3254189"/>
                </a:lnTo>
                <a:lnTo>
                  <a:pt x="13447" y="3294530"/>
                </a:lnTo>
                <a:cubicBezTo>
                  <a:pt x="8965" y="2640106"/>
                  <a:pt x="4482" y="1985683"/>
                  <a:pt x="0" y="1331259"/>
                </a:cubicBezTo>
                <a:close/>
              </a:path>
            </a:pathLst>
          </a:custGeom>
          <a:solidFill>
            <a:schemeClr val="accent6">
              <a:lumMod val="75000"/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72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Documenting Business Requirements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183341" y="2124635"/>
            <a:ext cx="152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Requirement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331865" y="2743248"/>
            <a:ext cx="137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Description :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1638037" y="3406779"/>
            <a:ext cx="1053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Analysis :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3012141" y="2124635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The name of requirement</a:t>
            </a:r>
            <a:endParaRPr lang="en-A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2141" y="2743248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Description of </a:t>
            </a:r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requirement</a:t>
            </a:r>
            <a:endParaRPr lang="en-A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12141" y="3358268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How will requirement be satisfied</a:t>
            </a:r>
            <a:endParaRPr lang="en-A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8216" y="4455650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Functional Fit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3119718" y="4455650"/>
            <a:ext cx="981635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MYOB</a:t>
            </a:r>
            <a:endParaRPr lang="en-AU" dirty="0"/>
          </a:p>
        </p:txBody>
      </p:sp>
      <p:sp>
        <p:nvSpPr>
          <p:cNvPr id="11" name="TextBox 10"/>
          <p:cNvSpPr txBox="1"/>
          <p:nvPr/>
        </p:nvSpPr>
        <p:spPr>
          <a:xfrm>
            <a:off x="4309879" y="4455650"/>
            <a:ext cx="806631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Full</a:t>
            </a:r>
            <a:r>
              <a:rPr lang="en-AU" dirty="0" smtClean="0"/>
              <a:t> Fit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5116510" y="4455650"/>
            <a:ext cx="1071062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Partial Fit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6187572" y="4455650"/>
            <a:ext cx="74411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No Fit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3119718" y="5038356"/>
            <a:ext cx="981635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err="1" smtClean="0"/>
              <a:t>AddOn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4309879" y="5038356"/>
            <a:ext cx="806631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Full</a:t>
            </a:r>
            <a:r>
              <a:rPr lang="en-AU" dirty="0" smtClean="0"/>
              <a:t> Fit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5116510" y="5038356"/>
            <a:ext cx="1071062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Partial Fit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6187572" y="5038356"/>
            <a:ext cx="74411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No Fit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1292928" y="5983386"/>
            <a:ext cx="1332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References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3012141" y="5983386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Notes, phone </a:t>
            </a:r>
            <a:r>
              <a:rPr lang="en-AU" i="1" dirty="0" err="1" smtClean="0">
                <a:solidFill>
                  <a:schemeClr val="bg2">
                    <a:lumMod val="25000"/>
                  </a:schemeClr>
                </a:solidFill>
              </a:rPr>
              <a:t>mtgs</a:t>
            </a:r>
            <a:r>
              <a:rPr lang="en-AU" i="1" dirty="0" smtClean="0">
                <a:solidFill>
                  <a:schemeClr val="bg2">
                    <a:lumMod val="25000"/>
                  </a:schemeClr>
                </a:solidFill>
              </a:rPr>
              <a:t> and exhibits</a:t>
            </a:r>
            <a:endParaRPr lang="en-AU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08890" y="2032302"/>
            <a:ext cx="1213345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Implement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8822235" y="2032302"/>
            <a:ext cx="70147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Defer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6735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859" y="11739"/>
            <a:ext cx="10515600" cy="1325563"/>
          </a:xfrm>
        </p:spPr>
        <p:txBody>
          <a:bodyPr/>
          <a:lstStyle/>
          <a:p>
            <a:r>
              <a:rPr lang="en-AU" dirty="0" smtClean="0"/>
              <a:t>Example Analyse Business Requirements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183341" y="1237133"/>
            <a:ext cx="152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Requirement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317886" y="1625558"/>
            <a:ext cx="1373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Description :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1638037" y="1994890"/>
            <a:ext cx="1053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Analysis :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3012141" y="1237133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RA.01 - Increase 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Profit on Item Sales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2141" y="1603146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Improve profitability on items sales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78523" y="1981939"/>
            <a:ext cx="6461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Options -</a:t>
            </a:r>
          </a:p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1. Reduce Cost 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Analyse Supplier volumes negotiate better pricing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Manage stock, cover and lead time reducing inventory cost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Report and manage Day Sales Outstanding (DSO) KPI for Sales Reps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2. Increase Sales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Analyse best customers &amp; sales reps and isolate non performers. 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Email sales staff with weekly sales of their customer/product 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Provide access to sales reps </a:t>
            </a:r>
          </a:p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3. Seller higher margin product 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Analyse</a:t>
            </a:r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customer sales of similar products to cross sell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en-AU" sz="1600" dirty="0" err="1" smtClean="0">
                <a:solidFill>
                  <a:schemeClr val="bg2">
                    <a:lumMod val="25000"/>
                  </a:schemeClr>
                </a:solidFill>
              </a:rPr>
              <a:t>eg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. They buy 250ml Krill Oil and 500ml is better value</a:t>
            </a:r>
            <a:endParaRPr lang="en-AU" sz="1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8216" y="5208682"/>
            <a:ext cx="157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Functional Fit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10" name="TextBox 9"/>
          <p:cNvSpPr txBox="1"/>
          <p:nvPr/>
        </p:nvSpPr>
        <p:spPr>
          <a:xfrm>
            <a:off x="3119718" y="5208682"/>
            <a:ext cx="981635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MYOB</a:t>
            </a:r>
            <a:endParaRPr lang="en-AU" dirty="0"/>
          </a:p>
        </p:txBody>
      </p:sp>
      <p:sp>
        <p:nvSpPr>
          <p:cNvPr id="11" name="TextBox 10"/>
          <p:cNvSpPr txBox="1"/>
          <p:nvPr/>
        </p:nvSpPr>
        <p:spPr>
          <a:xfrm>
            <a:off x="4309879" y="5208682"/>
            <a:ext cx="806631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Full</a:t>
            </a:r>
            <a:r>
              <a:rPr lang="en-AU" dirty="0" smtClean="0"/>
              <a:t> Fit</a:t>
            </a:r>
            <a:endParaRPr lang="en-AU" dirty="0"/>
          </a:p>
        </p:txBody>
      </p:sp>
      <p:sp>
        <p:nvSpPr>
          <p:cNvPr id="12" name="TextBox 11"/>
          <p:cNvSpPr txBox="1"/>
          <p:nvPr/>
        </p:nvSpPr>
        <p:spPr>
          <a:xfrm>
            <a:off x="5116510" y="5208682"/>
            <a:ext cx="107106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Partial Fit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6187572" y="5208682"/>
            <a:ext cx="74411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No Fit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3119718" y="5791388"/>
            <a:ext cx="1089211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AU" dirty="0" smtClean="0"/>
              <a:t>Bi4Cloud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4309879" y="5791388"/>
            <a:ext cx="806631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/>
              <a:t>Full</a:t>
            </a:r>
            <a:r>
              <a:rPr lang="en-AU" dirty="0" smtClean="0"/>
              <a:t> Fit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5116510" y="5791388"/>
            <a:ext cx="1071062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Partial Fit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6187572" y="5791388"/>
            <a:ext cx="74411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No Fit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7971961" y="1253079"/>
            <a:ext cx="1213345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Implement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9185306" y="1253079"/>
            <a:ext cx="701474" cy="369332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AU" dirty="0" smtClean="0"/>
              <a:t>Defer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292928" y="6333008"/>
            <a:ext cx="1332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References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3012141" y="6333008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Interview IV.01</a:t>
            </a:r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, exhibits EX.03, EX.04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H="1" flipV="1">
            <a:off x="2363190" y="1306286"/>
            <a:ext cx="96231" cy="4479659"/>
          </a:xfrm>
          <a:prstGeom prst="straightConnector1">
            <a:avLst/>
          </a:prstGeom>
          <a:ln w="41275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90952" y="5691352"/>
            <a:ext cx="6873765" cy="0"/>
          </a:xfrm>
          <a:prstGeom prst="straightConnector1">
            <a:avLst/>
          </a:prstGeom>
          <a:ln w="4445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490952" y="3168856"/>
            <a:ext cx="6495393" cy="1876110"/>
          </a:xfrm>
          <a:custGeom>
            <a:avLst/>
            <a:gdLst>
              <a:gd name="connsiteX0" fmla="*/ 0 w 5186855"/>
              <a:gd name="connsiteY0" fmla="*/ 204965 h 1277020"/>
              <a:gd name="connsiteX1" fmla="*/ 0 w 5186855"/>
              <a:gd name="connsiteY1" fmla="*/ 204965 h 1277020"/>
              <a:gd name="connsiteX2" fmla="*/ 141889 w 5186855"/>
              <a:gd name="connsiteY2" fmla="*/ 189199 h 1277020"/>
              <a:gd name="connsiteX3" fmla="*/ 236482 w 5186855"/>
              <a:gd name="connsiteY3" fmla="*/ 157668 h 1277020"/>
              <a:gd name="connsiteX4" fmla="*/ 283779 w 5186855"/>
              <a:gd name="connsiteY4" fmla="*/ 141903 h 1277020"/>
              <a:gd name="connsiteX5" fmla="*/ 425669 w 5186855"/>
              <a:gd name="connsiteY5" fmla="*/ 110372 h 1277020"/>
              <a:gd name="connsiteX6" fmla="*/ 504496 w 5186855"/>
              <a:gd name="connsiteY6" fmla="*/ 94606 h 1277020"/>
              <a:gd name="connsiteX7" fmla="*/ 693682 w 5186855"/>
              <a:gd name="connsiteY7" fmla="*/ 63075 h 1277020"/>
              <a:gd name="connsiteX8" fmla="*/ 819807 w 5186855"/>
              <a:gd name="connsiteY8" fmla="*/ 31544 h 1277020"/>
              <a:gd name="connsiteX9" fmla="*/ 930165 w 5186855"/>
              <a:gd name="connsiteY9" fmla="*/ 13 h 1277020"/>
              <a:gd name="connsiteX10" fmla="*/ 2017986 w 5186855"/>
              <a:gd name="connsiteY10" fmla="*/ 646399 h 1277020"/>
              <a:gd name="connsiteX11" fmla="*/ 2916620 w 5186855"/>
              <a:gd name="connsiteY11" fmla="*/ 1277020 h 1277020"/>
              <a:gd name="connsiteX12" fmla="*/ 3310758 w 5186855"/>
              <a:gd name="connsiteY12" fmla="*/ 78841 h 1277020"/>
              <a:gd name="connsiteX13" fmla="*/ 4414345 w 5186855"/>
              <a:gd name="connsiteY13" fmla="*/ 189199 h 1277020"/>
              <a:gd name="connsiteX14" fmla="*/ 5186855 w 5186855"/>
              <a:gd name="connsiteY14" fmla="*/ 1198192 h 1277020"/>
              <a:gd name="connsiteX15" fmla="*/ 5186855 w 5186855"/>
              <a:gd name="connsiteY15" fmla="*/ 1198192 h 1277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86855" h="1277020">
                <a:moveTo>
                  <a:pt x="0" y="204965"/>
                </a:moveTo>
                <a:lnTo>
                  <a:pt x="0" y="204965"/>
                </a:lnTo>
                <a:cubicBezTo>
                  <a:pt x="47296" y="199710"/>
                  <a:pt x="95226" y="198532"/>
                  <a:pt x="141889" y="189199"/>
                </a:cubicBezTo>
                <a:cubicBezTo>
                  <a:pt x="174480" y="182681"/>
                  <a:pt x="204951" y="168178"/>
                  <a:pt x="236482" y="157668"/>
                </a:cubicBezTo>
                <a:cubicBezTo>
                  <a:pt x="252248" y="152413"/>
                  <a:pt x="267483" y="145162"/>
                  <a:pt x="283779" y="141903"/>
                </a:cubicBezTo>
                <a:cubicBezTo>
                  <a:pt x="521511" y="94355"/>
                  <a:pt x="225301" y="154898"/>
                  <a:pt x="425669" y="110372"/>
                </a:cubicBezTo>
                <a:cubicBezTo>
                  <a:pt x="451827" y="104559"/>
                  <a:pt x="478108" y="99263"/>
                  <a:pt x="504496" y="94606"/>
                </a:cubicBezTo>
                <a:cubicBezTo>
                  <a:pt x="567455" y="83495"/>
                  <a:pt x="631659" y="78581"/>
                  <a:pt x="693682" y="63075"/>
                </a:cubicBezTo>
                <a:cubicBezTo>
                  <a:pt x="735724" y="52565"/>
                  <a:pt x="778695" y="45248"/>
                  <a:pt x="819807" y="31544"/>
                </a:cubicBezTo>
                <a:cubicBezTo>
                  <a:pt x="919385" y="-1649"/>
                  <a:pt x="881163" y="13"/>
                  <a:pt x="930165" y="13"/>
                </a:cubicBezTo>
                <a:lnTo>
                  <a:pt x="2017986" y="646399"/>
                </a:lnTo>
                <a:lnTo>
                  <a:pt x="2916620" y="1277020"/>
                </a:lnTo>
                <a:lnTo>
                  <a:pt x="3310758" y="78841"/>
                </a:lnTo>
                <a:lnTo>
                  <a:pt x="4414345" y="189199"/>
                </a:lnTo>
                <a:lnTo>
                  <a:pt x="5186855" y="1198192"/>
                </a:lnTo>
                <a:lnTo>
                  <a:pt x="5186855" y="1198192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93683" y="2984190"/>
            <a:ext cx="1431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Functionality</a:t>
            </a:r>
            <a:endParaRPr lang="en-AU" b="1" dirty="0"/>
          </a:p>
        </p:txBody>
      </p:sp>
      <p:sp>
        <p:nvSpPr>
          <p:cNvPr id="13" name="Freeform 12"/>
          <p:cNvSpPr/>
          <p:nvPr/>
        </p:nvSpPr>
        <p:spPr>
          <a:xfrm>
            <a:off x="2648607" y="2286000"/>
            <a:ext cx="6148552" cy="1324303"/>
          </a:xfrm>
          <a:custGeom>
            <a:avLst/>
            <a:gdLst>
              <a:gd name="connsiteX0" fmla="*/ 0 w 5013434"/>
              <a:gd name="connsiteY0" fmla="*/ 882869 h 882869"/>
              <a:gd name="connsiteX1" fmla="*/ 1813034 w 5013434"/>
              <a:gd name="connsiteY1" fmla="*/ 457200 h 882869"/>
              <a:gd name="connsiteX2" fmla="*/ 2695903 w 5013434"/>
              <a:gd name="connsiteY2" fmla="*/ 0 h 882869"/>
              <a:gd name="connsiteX3" fmla="*/ 4256690 w 5013434"/>
              <a:gd name="connsiteY3" fmla="*/ 394138 h 882869"/>
              <a:gd name="connsiteX4" fmla="*/ 5013434 w 5013434"/>
              <a:gd name="connsiteY4" fmla="*/ 126125 h 882869"/>
              <a:gd name="connsiteX5" fmla="*/ 5013434 w 5013434"/>
              <a:gd name="connsiteY5" fmla="*/ 126125 h 88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3434" h="882869">
                <a:moveTo>
                  <a:pt x="0" y="882869"/>
                </a:moveTo>
                <a:lnTo>
                  <a:pt x="1813034" y="457200"/>
                </a:lnTo>
                <a:lnTo>
                  <a:pt x="2695903" y="0"/>
                </a:lnTo>
                <a:lnTo>
                  <a:pt x="4256690" y="394138"/>
                </a:lnTo>
                <a:lnTo>
                  <a:pt x="5013434" y="126125"/>
                </a:lnTo>
                <a:lnTo>
                  <a:pt x="5013434" y="126125"/>
                </a:lnTo>
              </a:path>
            </a:pathLst>
          </a:cu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4272455" y="851337"/>
            <a:ext cx="2517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/>
              <a:t>Fill Gap in Requirements</a:t>
            </a:r>
            <a:endParaRPr lang="en-A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986345" y="4240924"/>
            <a:ext cx="2040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rgbClr val="7030A0"/>
                </a:solidFill>
              </a:rPr>
              <a:t>Accounting System </a:t>
            </a:r>
          </a:p>
          <a:p>
            <a:r>
              <a:rPr lang="en-AU" b="1" dirty="0" smtClean="0">
                <a:solidFill>
                  <a:srgbClr val="7030A0"/>
                </a:solidFill>
              </a:rPr>
              <a:t>Features</a:t>
            </a:r>
            <a:endParaRPr lang="en-AU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986345" y="2152035"/>
            <a:ext cx="1520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The Business </a:t>
            </a:r>
          </a:p>
          <a:p>
            <a:r>
              <a:rPr lang="en-AU" b="1" dirty="0" smtClean="0">
                <a:solidFill>
                  <a:schemeClr val="accent6">
                    <a:lumMod val="50000"/>
                  </a:schemeClr>
                </a:solidFill>
              </a:rPr>
              <a:t>Requirements</a:t>
            </a:r>
            <a:endParaRPr lang="en-A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074459" y="2393577"/>
            <a:ext cx="2514600" cy="2433917"/>
          </a:xfrm>
          <a:custGeom>
            <a:avLst/>
            <a:gdLst>
              <a:gd name="connsiteX0" fmla="*/ 0 w 2514600"/>
              <a:gd name="connsiteY0" fmla="*/ 887505 h 2433917"/>
              <a:gd name="connsiteX1" fmla="*/ 847165 w 2514600"/>
              <a:gd name="connsiteY1" fmla="*/ 658905 h 2433917"/>
              <a:gd name="connsiteX2" fmla="*/ 1882588 w 2514600"/>
              <a:gd name="connsiteY2" fmla="*/ 0 h 2433917"/>
              <a:gd name="connsiteX3" fmla="*/ 2501153 w 2514600"/>
              <a:gd name="connsiteY3" fmla="*/ 147917 h 2433917"/>
              <a:gd name="connsiteX4" fmla="*/ 2514600 w 2514600"/>
              <a:gd name="connsiteY4" fmla="*/ 739588 h 2433917"/>
              <a:gd name="connsiteX5" fmla="*/ 2017059 w 2514600"/>
              <a:gd name="connsiteY5" fmla="*/ 2433917 h 2433917"/>
              <a:gd name="connsiteX6" fmla="*/ 0 w 2514600"/>
              <a:gd name="connsiteY6" fmla="*/ 887505 h 2433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14600" h="2433917">
                <a:moveTo>
                  <a:pt x="0" y="887505"/>
                </a:moveTo>
                <a:lnTo>
                  <a:pt x="847165" y="658905"/>
                </a:lnTo>
                <a:lnTo>
                  <a:pt x="1882588" y="0"/>
                </a:lnTo>
                <a:lnTo>
                  <a:pt x="2501153" y="147917"/>
                </a:lnTo>
                <a:lnTo>
                  <a:pt x="2514600" y="739588"/>
                </a:lnTo>
                <a:lnTo>
                  <a:pt x="2017059" y="2433917"/>
                </a:lnTo>
                <a:lnTo>
                  <a:pt x="0" y="887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/>
          <p:cNvSpPr/>
          <p:nvPr/>
        </p:nvSpPr>
        <p:spPr>
          <a:xfrm>
            <a:off x="6642847" y="2595282"/>
            <a:ext cx="1371600" cy="739589"/>
          </a:xfrm>
          <a:custGeom>
            <a:avLst/>
            <a:gdLst>
              <a:gd name="connsiteX0" fmla="*/ 0 w 1371600"/>
              <a:gd name="connsiteY0" fmla="*/ 0 h 739589"/>
              <a:gd name="connsiteX1" fmla="*/ 1277471 w 1371600"/>
              <a:gd name="connsiteY1" fmla="*/ 376518 h 739589"/>
              <a:gd name="connsiteX2" fmla="*/ 1371600 w 1371600"/>
              <a:gd name="connsiteY2" fmla="*/ 739589 h 739589"/>
              <a:gd name="connsiteX3" fmla="*/ 40341 w 1371600"/>
              <a:gd name="connsiteY3" fmla="*/ 578224 h 739589"/>
              <a:gd name="connsiteX4" fmla="*/ 26894 w 1371600"/>
              <a:gd name="connsiteY4" fmla="*/ 80683 h 739589"/>
              <a:gd name="connsiteX5" fmla="*/ 0 w 1371600"/>
              <a:gd name="connsiteY5" fmla="*/ 0 h 739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1600" h="739589">
                <a:moveTo>
                  <a:pt x="0" y="0"/>
                </a:moveTo>
                <a:lnTo>
                  <a:pt x="1277471" y="376518"/>
                </a:lnTo>
                <a:lnTo>
                  <a:pt x="1371600" y="739589"/>
                </a:lnTo>
                <a:lnTo>
                  <a:pt x="40341" y="578224"/>
                </a:lnTo>
                <a:lnTo>
                  <a:pt x="26894" y="8068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/>
          <p:cNvSpPr/>
          <p:nvPr/>
        </p:nvSpPr>
        <p:spPr>
          <a:xfrm>
            <a:off x="7987553" y="2595282"/>
            <a:ext cx="927847" cy="1936377"/>
          </a:xfrm>
          <a:custGeom>
            <a:avLst/>
            <a:gdLst>
              <a:gd name="connsiteX0" fmla="*/ 0 w 927847"/>
              <a:gd name="connsiteY0" fmla="*/ 363071 h 1936377"/>
              <a:gd name="connsiteX1" fmla="*/ 860612 w 927847"/>
              <a:gd name="connsiteY1" fmla="*/ 0 h 1936377"/>
              <a:gd name="connsiteX2" fmla="*/ 927847 w 927847"/>
              <a:gd name="connsiteY2" fmla="*/ 1936377 h 1936377"/>
              <a:gd name="connsiteX3" fmla="*/ 107576 w 927847"/>
              <a:gd name="connsiteY3" fmla="*/ 793377 h 1936377"/>
              <a:gd name="connsiteX4" fmla="*/ 0 w 927847"/>
              <a:gd name="connsiteY4" fmla="*/ 363071 h 193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7847" h="1936377">
                <a:moveTo>
                  <a:pt x="0" y="363071"/>
                </a:moveTo>
                <a:lnTo>
                  <a:pt x="860612" y="0"/>
                </a:lnTo>
                <a:lnTo>
                  <a:pt x="927847" y="1936377"/>
                </a:lnTo>
                <a:lnTo>
                  <a:pt x="107576" y="793377"/>
                </a:lnTo>
                <a:lnTo>
                  <a:pt x="0" y="363071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9024638" y="2979540"/>
            <a:ext cx="23207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solidFill>
                  <a:schemeClr val="accent2">
                    <a:lumMod val="75000"/>
                  </a:schemeClr>
                </a:solidFill>
              </a:rPr>
              <a:t>Add-On</a:t>
            </a:r>
            <a:r>
              <a:rPr lang="en-AU" dirty="0" smtClean="0"/>
              <a:t> </a:t>
            </a:r>
            <a:r>
              <a:rPr lang="en-AU" b="1" dirty="0" smtClean="0">
                <a:solidFill>
                  <a:schemeClr val="accent5">
                    <a:lumMod val="75000"/>
                  </a:schemeClr>
                </a:solidFill>
              </a:rPr>
              <a:t>Solutions</a:t>
            </a:r>
            <a:r>
              <a:rPr lang="en-AU" dirty="0" smtClean="0"/>
              <a:t> &amp; </a:t>
            </a:r>
          </a:p>
          <a:p>
            <a:r>
              <a:rPr lang="en-AU" b="1" dirty="0" smtClean="0">
                <a:solidFill>
                  <a:schemeClr val="accent4">
                    <a:lumMod val="75000"/>
                  </a:schemeClr>
                </a:solidFill>
              </a:rPr>
              <a:t>procedures</a:t>
            </a:r>
            <a:r>
              <a:rPr lang="en-AU" dirty="0" smtClean="0"/>
              <a:t> implement</a:t>
            </a:r>
          </a:p>
          <a:p>
            <a:r>
              <a:rPr lang="en-AU" dirty="0" smtClean="0"/>
              <a:t> user need</a:t>
            </a:r>
            <a:endParaRPr lang="en-AU" dirty="0"/>
          </a:p>
        </p:txBody>
      </p:sp>
      <p:cxnSp>
        <p:nvCxnSpPr>
          <p:cNvPr id="4" name="Straight Connector 3"/>
          <p:cNvCxnSpPr/>
          <p:nvPr/>
        </p:nvCxnSpPr>
        <p:spPr>
          <a:xfrm flipH="1" flipV="1">
            <a:off x="5378317" y="2550999"/>
            <a:ext cx="27401" cy="349837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998474" y="2211580"/>
            <a:ext cx="93044" cy="387993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8601637" y="2550999"/>
            <a:ext cx="55965" cy="341949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46420" y="6091518"/>
            <a:ext cx="1465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Sales Analysis</a:t>
            </a:r>
            <a:endParaRPr lang="en-AU" dirty="0"/>
          </a:p>
        </p:txBody>
      </p:sp>
      <p:sp>
        <p:nvSpPr>
          <p:cNvPr id="21" name="TextBox 20"/>
          <p:cNvSpPr txBox="1"/>
          <p:nvPr/>
        </p:nvSpPr>
        <p:spPr>
          <a:xfrm>
            <a:off x="7987553" y="6049377"/>
            <a:ext cx="1132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Inventory </a:t>
            </a:r>
          </a:p>
          <a:p>
            <a:pPr algn="ctr"/>
            <a:r>
              <a:rPr lang="en-AU" dirty="0" smtClean="0"/>
              <a:t>Analysis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6993014" y="1639669"/>
            <a:ext cx="1021433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AU" smtClean="0"/>
              <a:t>Add On</a:t>
            </a:r>
          </a:p>
          <a:p>
            <a:r>
              <a:rPr lang="en-AU" dirty="0" smtClean="0"/>
              <a:t>Bi4Cloud</a:t>
            </a:r>
            <a:endParaRPr lang="en-AU" dirty="0"/>
          </a:p>
        </p:txBody>
      </p:sp>
      <p:cxnSp>
        <p:nvCxnSpPr>
          <p:cNvPr id="24" name="Straight Connector 23"/>
          <p:cNvCxnSpPr/>
          <p:nvPr/>
        </p:nvCxnSpPr>
        <p:spPr>
          <a:xfrm flipH="1" flipV="1">
            <a:off x="7171766" y="2595283"/>
            <a:ext cx="31376" cy="337521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642847" y="5992041"/>
            <a:ext cx="926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Debtors</a:t>
            </a:r>
          </a:p>
          <a:p>
            <a:pPr algn="ctr"/>
            <a:r>
              <a:rPr lang="en-AU" dirty="0" smtClean="0"/>
              <a:t>DSO</a:t>
            </a:r>
            <a:endParaRPr lang="en-AU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6199094" y="2152035"/>
            <a:ext cx="793920" cy="8275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5" idx="2"/>
          </p:cNvCxnSpPr>
          <p:nvPr/>
        </p:nvCxnSpPr>
        <p:spPr>
          <a:xfrm flipH="1">
            <a:off x="7422776" y="2286000"/>
            <a:ext cx="80955" cy="6935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987553" y="2286000"/>
            <a:ext cx="484094" cy="6935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7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Create Proposal &amp; Support with Analysis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183341" y="1963271"/>
            <a:ext cx="152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Requirement :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1591658" y="2351696"/>
            <a:ext cx="1113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Proposal :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1644908" y="2967188"/>
            <a:ext cx="94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Set KPI </a:t>
            </a:r>
            <a:r>
              <a:rPr lang="en-AU" dirty="0" smtClean="0"/>
              <a:t>: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3012141" y="1963271"/>
            <a:ext cx="3913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Increase Profit on Item Sales</a:t>
            </a:r>
            <a:endParaRPr lang="en-A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9888" y="2351696"/>
            <a:ext cx="4833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2">
                    <a:lumMod val="25000"/>
                  </a:schemeClr>
                </a:solidFill>
              </a:rPr>
              <a:t>Manage Inventory, Reduce DSO, Identify and target poor performers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56916" y="2993611"/>
            <a:ext cx="64613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Categorise stock and set KPIs for each Category</a:t>
            </a:r>
          </a:p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Set targets for reps</a:t>
            </a:r>
          </a:p>
          <a:p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Monitor and Report on  KPIs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- liquidate poor performance items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- manage poor performance reps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- limit time waste on low value customers</a:t>
            </a:r>
          </a:p>
          <a:p>
            <a:r>
              <a:rPr lang="en-AU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AU" sz="1600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3341" y="480949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mtClean="0"/>
              <a:t>Supported by:</a:t>
            </a:r>
            <a:endParaRPr lang="en-AU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2141" y="4585446"/>
            <a:ext cx="3030736" cy="2052645"/>
          </a:xfrm>
          <a:prstGeom prst="rect">
            <a:avLst/>
          </a:prstGeom>
          <a:ln>
            <a:solidFill>
              <a:schemeClr val="bg2">
                <a:lumMod val="25000"/>
              </a:schemeClr>
            </a:solidFill>
          </a:ln>
          <a:effectLst>
            <a:innerShdw blurRad="63500" dist="1016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112690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498</Words>
  <Application>Microsoft Macintosh PowerPoint</Application>
  <PresentationFormat>Widescreen</PresentationFormat>
  <Paragraphs>131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User Requirements and  Add-on Software</vt:lpstr>
      <vt:lpstr>Matching User needs to Software Features</vt:lpstr>
      <vt:lpstr>PowerPoint Presentation</vt:lpstr>
      <vt:lpstr>PowerPoint Presentation</vt:lpstr>
      <vt:lpstr>PowerPoint Presentation</vt:lpstr>
      <vt:lpstr>Documenting Business Requirements</vt:lpstr>
      <vt:lpstr>Example Analyse Business Requirements</vt:lpstr>
      <vt:lpstr>PowerPoint Presentation</vt:lpstr>
      <vt:lpstr>Create Proposal &amp; Support with Analysis</vt:lpstr>
      <vt:lpstr>Take-Aways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Fox</dc:creator>
  <cp:lastModifiedBy>Charles Fox</cp:lastModifiedBy>
  <cp:revision>15</cp:revision>
  <dcterms:created xsi:type="dcterms:W3CDTF">2017-04-11T22:46:07Z</dcterms:created>
  <dcterms:modified xsi:type="dcterms:W3CDTF">2017-04-19T03:33:24Z</dcterms:modified>
</cp:coreProperties>
</file>